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2"/>
  </p:notesMasterIdLst>
  <p:handoutMasterIdLst>
    <p:handoutMasterId r:id="rId23"/>
  </p:handoutMasterIdLst>
  <p:sldIdLst>
    <p:sldId id="451" r:id="rId5"/>
    <p:sldId id="538" r:id="rId6"/>
    <p:sldId id="549" r:id="rId7"/>
    <p:sldId id="571" r:id="rId8"/>
    <p:sldId id="425" r:id="rId9"/>
    <p:sldId id="574" r:id="rId10"/>
    <p:sldId id="556" r:id="rId11"/>
    <p:sldId id="428" r:id="rId12"/>
    <p:sldId id="581" r:id="rId13"/>
    <p:sldId id="575" r:id="rId14"/>
    <p:sldId id="576" r:id="rId15"/>
    <p:sldId id="577" r:id="rId16"/>
    <p:sldId id="578" r:id="rId17"/>
    <p:sldId id="579" r:id="rId18"/>
    <p:sldId id="580" r:id="rId19"/>
    <p:sldId id="552" r:id="rId20"/>
    <p:sldId id="557" r:id="rId2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 id="571"/>
          </p14:sldIdLst>
        </p14:section>
        <p14:section name="Section Opener options" id="{D3773CD4-779B-43AF-9FBD-7EF941CCFCD7}">
          <p14:sldIdLst>
            <p14:sldId id="425"/>
            <p14:sldId id="574"/>
          </p14:sldIdLst>
        </p14:section>
        <p14:section name="Content slides" id="{0C749B40-D26C-4827-815A-EF0EDBB1F1D9}">
          <p14:sldIdLst>
            <p14:sldId id="556"/>
            <p14:sldId id="428"/>
            <p14:sldId id="581"/>
            <p14:sldId id="575"/>
            <p14:sldId id="576"/>
            <p14:sldId id="577"/>
            <p14:sldId id="578"/>
            <p14:sldId id="579"/>
            <p14:sldId id="580"/>
          </p14:sldIdLst>
        </p14:section>
        <p14:section name="Content &amp; Image" id="{41083D9C-0E78-4712-A4D2-672A810DDB9A}">
          <p14:sldIdLst>
            <p14:sldId id="552"/>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E6E7E7"/>
    <a:srgbClr val="C7FF17"/>
    <a:srgbClr val="2B0A3D"/>
    <a:srgbClr val="0070AD"/>
    <a:srgbClr val="12ABDB"/>
    <a:srgbClr val="300B48"/>
    <a:srgbClr val="D9D9D9"/>
    <a:srgbClr val="95E6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53"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253688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3616807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1524000"/>
            <a:ext cx="6221412" cy="2332359"/>
          </a:xfrm>
          <a:ln>
            <a:solidFill>
              <a:schemeClr val="bg1"/>
            </a:solidFill>
          </a:ln>
        </p:spPr>
        <p:style>
          <a:lnRef idx="2">
            <a:schemeClr val="accent2"/>
          </a:lnRef>
          <a:fillRef idx="1">
            <a:schemeClr val="lt1"/>
          </a:fillRef>
          <a:effectRef idx="0">
            <a:schemeClr val="accent2"/>
          </a:effectRef>
          <a:fontRef idx="minor">
            <a:schemeClr val="dk1"/>
          </a:fontRef>
        </p:style>
        <p:txBody>
          <a:bodyPr/>
          <a:lstStyle/>
          <a:p>
            <a:r>
              <a:rPr lang="en-US" sz="2400" b="1" dirty="0" smtClean="0"/>
              <a:t>	</a:t>
            </a:r>
            <a:r>
              <a:rPr lang="en-US" sz="2400" b="1" dirty="0" err="1" smtClean="0">
                <a:latin typeface="Comic Sans MS" panose="030F0702030302020204" pitchFamily="66" charset="0"/>
                <a:cs typeface="Arial" panose="020B0604020202020204" pitchFamily="34" charset="0"/>
              </a:rPr>
              <a:t>Deepanshu</a:t>
            </a:r>
            <a:r>
              <a:rPr lang="en-US" sz="2400" b="1" dirty="0" smtClean="0">
                <a:latin typeface="Comic Sans MS" panose="030F0702030302020204" pitchFamily="66" charset="0"/>
                <a:cs typeface="Arial" panose="020B0604020202020204" pitchFamily="34" charset="0"/>
              </a:rPr>
              <a:t> </a:t>
            </a:r>
            <a:r>
              <a:rPr lang="en-US" sz="2400" b="1" dirty="0" smtClean="0">
                <a:latin typeface="Comic Sans MS" panose="030F0702030302020204" pitchFamily="66" charset="0"/>
                <a:cs typeface="Arial" panose="020B0604020202020204" pitchFamily="34" charset="0"/>
              </a:rPr>
              <a:t>Joshi(153004)</a:t>
            </a:r>
            <a:r>
              <a:rPr lang="en-US" sz="2400" b="1" dirty="0" smtClean="0">
                <a:latin typeface="Comic Sans MS" panose="030F0702030302020204" pitchFamily="66" charset="0"/>
                <a:cs typeface="Arial" panose="020B0604020202020204" pitchFamily="34" charset="0"/>
              </a:rPr>
              <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a:t>
            </a:r>
            <a:r>
              <a:rPr lang="en-US" sz="2400" b="1" dirty="0" err="1" smtClean="0">
                <a:latin typeface="Comic Sans MS" panose="030F0702030302020204" pitchFamily="66" charset="0"/>
                <a:cs typeface="Arial" panose="020B0604020202020204" pitchFamily="34" charset="0"/>
              </a:rPr>
              <a:t>Shivani</a:t>
            </a:r>
            <a:r>
              <a:rPr lang="en-US" sz="2400" b="1" dirty="0" smtClean="0">
                <a:latin typeface="Comic Sans MS" panose="030F0702030302020204" pitchFamily="66" charset="0"/>
                <a:cs typeface="Arial" panose="020B0604020202020204" pitchFamily="34" charset="0"/>
              </a:rPr>
              <a:t> </a:t>
            </a:r>
            <a:r>
              <a:rPr lang="en-US" sz="2400" b="1" dirty="0" err="1" smtClean="0">
                <a:latin typeface="Comic Sans MS" panose="030F0702030302020204" pitchFamily="66" charset="0"/>
                <a:cs typeface="Arial" panose="020B0604020202020204" pitchFamily="34" charset="0"/>
              </a:rPr>
              <a:t>Katolkar</a:t>
            </a:r>
            <a:r>
              <a:rPr lang="en-US" sz="2400" b="1" dirty="0" smtClean="0">
                <a:latin typeface="Comic Sans MS" panose="030F0702030302020204" pitchFamily="66" charset="0"/>
                <a:cs typeface="Arial" panose="020B0604020202020204" pitchFamily="34" charset="0"/>
              </a:rPr>
              <a:t>(152994)</a:t>
            </a:r>
            <a:r>
              <a:rPr lang="en-US" sz="2400" b="1" dirty="0" smtClean="0">
                <a:latin typeface="Comic Sans MS" panose="030F0702030302020204" pitchFamily="66" charset="0"/>
                <a:cs typeface="Arial" panose="020B0604020202020204" pitchFamily="34" charset="0"/>
              </a:rPr>
              <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a:t>
            </a:r>
            <a:r>
              <a:rPr lang="en-US" sz="2400" b="1" dirty="0" err="1" smtClean="0">
                <a:latin typeface="Comic Sans MS" panose="030F0702030302020204" pitchFamily="66" charset="0"/>
                <a:cs typeface="Arial" panose="020B0604020202020204" pitchFamily="34" charset="0"/>
              </a:rPr>
              <a:t>Vignesh</a:t>
            </a:r>
            <a:r>
              <a:rPr lang="en-US" sz="2400" b="1" dirty="0" smtClean="0">
                <a:latin typeface="Comic Sans MS" panose="030F0702030302020204" pitchFamily="66" charset="0"/>
                <a:cs typeface="Arial" panose="020B0604020202020204" pitchFamily="34" charset="0"/>
              </a:rPr>
              <a:t> </a:t>
            </a:r>
            <a:r>
              <a:rPr lang="en-US" sz="2400" b="1" dirty="0" smtClean="0">
                <a:latin typeface="Comic Sans MS" panose="030F0702030302020204" pitchFamily="66" charset="0"/>
                <a:cs typeface="Arial" panose="020B0604020202020204" pitchFamily="34" charset="0"/>
              </a:rPr>
              <a:t>R(152978)</a:t>
            </a:r>
            <a:r>
              <a:rPr lang="en-US" sz="2400" b="1" dirty="0" smtClean="0">
                <a:latin typeface="Comic Sans MS" panose="030F0702030302020204" pitchFamily="66" charset="0"/>
                <a:cs typeface="Arial" panose="020B0604020202020204" pitchFamily="34" charset="0"/>
              </a:rPr>
              <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Kavya S </a:t>
            </a:r>
            <a:r>
              <a:rPr lang="en-US" sz="2400" b="1" dirty="0" smtClean="0">
                <a:latin typeface="Comic Sans MS" panose="030F0702030302020204" pitchFamily="66" charset="0"/>
                <a:cs typeface="Arial" panose="020B0604020202020204" pitchFamily="34" charset="0"/>
              </a:rPr>
              <a:t>V(153046)</a:t>
            </a:r>
            <a:r>
              <a:rPr lang="en-US" sz="2400" b="1" dirty="0" smtClean="0">
                <a:latin typeface="Arial" panose="020B0604020202020204" pitchFamily="34" charset="0"/>
                <a:cs typeface="Arial" panose="020B0604020202020204" pitchFamily="34" charset="0"/>
              </a:rPr>
              <a:t/>
            </a:r>
            <a:br>
              <a:rPr lang="en-US" sz="2400" b="1" dirty="0" smtClean="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14" name="Subtitle 4"/>
          <p:cNvSpPr>
            <a:spLocks noGrp="1"/>
          </p:cNvSpPr>
          <p:nvPr>
            <p:ph type="subTitle" idx="1"/>
          </p:nvPr>
        </p:nvSpPr>
        <p:spPr/>
        <p:txBody>
          <a:bodyPr/>
          <a:lstStyle/>
          <a:p>
            <a:pPr lvl="0"/>
            <a:r>
              <a:rPr lang="en-US" dirty="0" smtClean="0"/>
              <a:t>	</a:t>
            </a:r>
          </a:p>
          <a:p>
            <a:pPr lvl="0"/>
            <a:r>
              <a:rPr lang="en-US" sz="2000" dirty="0">
                <a:latin typeface="Comic Sans MS" panose="030F0702030302020204" pitchFamily="66" charset="0"/>
              </a:rPr>
              <a:t>	</a:t>
            </a:r>
            <a:r>
              <a:rPr lang="en-US" sz="2000" dirty="0" smtClean="0">
                <a:latin typeface="Comic Sans MS" panose="030F0702030302020204" pitchFamily="66" charset="0"/>
              </a:rPr>
              <a:t>Training </a:t>
            </a:r>
            <a:r>
              <a:rPr lang="en-US" sz="2000" dirty="0">
                <a:latin typeface="Comic Sans MS" panose="030F0702030302020204" pitchFamily="66" charset="0"/>
              </a:rPr>
              <a:t>Room 4</a:t>
            </a:r>
          </a:p>
          <a:p>
            <a:pPr lvl="0"/>
            <a:r>
              <a:rPr lang="en-US" sz="2000" dirty="0" smtClean="0">
                <a:latin typeface="Comic Sans MS" panose="030F0702030302020204" pitchFamily="66" charset="0"/>
              </a:rPr>
              <a:t>	Capgemini </a:t>
            </a:r>
            <a:r>
              <a:rPr lang="en-US" sz="2000" dirty="0">
                <a:latin typeface="Comic Sans MS" panose="030F0702030302020204" pitchFamily="66" charset="0"/>
              </a:rPr>
              <a:t>MIPL</a:t>
            </a:r>
          </a:p>
          <a:p>
            <a:pPr lvl="0"/>
            <a:r>
              <a:rPr lang="en-US" sz="2000" dirty="0" smtClean="0">
                <a:latin typeface="Comic Sans MS" panose="030F0702030302020204" pitchFamily="66" charset="0"/>
              </a:rPr>
              <a:t>	Chennai</a:t>
            </a:r>
            <a:endParaRPr lang="en-US" sz="2000" dirty="0">
              <a:latin typeface="Comic Sans MS" panose="030F0702030302020204" pitchFamily="66" charset="0"/>
            </a:endParaRPr>
          </a:p>
          <a:p>
            <a:pPr lvl="0"/>
            <a:endParaRPr lang="en-US" dirty="0" smtClean="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26336" y="860531"/>
            <a:ext cx="11352584" cy="5676292"/>
          </a:xfrm>
          <a:prstGeom prst="rect">
            <a:avLst/>
          </a:prstGeom>
        </p:spPr>
      </p:pic>
      <p:sp>
        <p:nvSpPr>
          <p:cNvPr id="6" name="Title 5"/>
          <p:cNvSpPr>
            <a:spLocks noGrp="1"/>
          </p:cNvSpPr>
          <p:nvPr>
            <p:ph type="title"/>
          </p:nvPr>
        </p:nvSpPr>
        <p:spPr/>
        <p:txBody>
          <a:bodyPr/>
          <a:lstStyle/>
          <a:p>
            <a:r>
              <a:rPr lang="en-US" dirty="0" smtClean="0"/>
              <a:t>Customer Front Page</a:t>
            </a:r>
            <a:endParaRPr lang="en-US" dirty="0"/>
          </a:p>
        </p:txBody>
      </p:sp>
    </p:spTree>
    <p:extLst>
      <p:ext uri="{BB962C8B-B14F-4D97-AF65-F5344CB8AC3E}">
        <p14:creationId xmlns:p14="http://schemas.microsoft.com/office/powerpoint/2010/main" val="1633545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8600" y="888471"/>
            <a:ext cx="11756909" cy="5533690"/>
          </a:xfrm>
          <a:prstGeom prst="rect">
            <a:avLst/>
          </a:prstGeom>
        </p:spPr>
      </p:pic>
      <p:sp>
        <p:nvSpPr>
          <p:cNvPr id="6" name="Title 5"/>
          <p:cNvSpPr>
            <a:spLocks noGrp="1"/>
          </p:cNvSpPr>
          <p:nvPr>
            <p:ph type="title"/>
          </p:nvPr>
        </p:nvSpPr>
        <p:spPr/>
        <p:txBody>
          <a:bodyPr/>
          <a:lstStyle/>
          <a:p>
            <a:r>
              <a:rPr lang="en-US" dirty="0" smtClean="0"/>
              <a:t>Customer Profile</a:t>
            </a:r>
            <a:endParaRPr lang="en-US" dirty="0"/>
          </a:p>
        </p:txBody>
      </p:sp>
    </p:spTree>
    <p:extLst>
      <p:ext uri="{BB962C8B-B14F-4D97-AF65-F5344CB8AC3E}">
        <p14:creationId xmlns:p14="http://schemas.microsoft.com/office/powerpoint/2010/main" val="871049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2400" y="1143000"/>
            <a:ext cx="11756909" cy="5482497"/>
          </a:xfrm>
          <a:prstGeom prst="rect">
            <a:avLst/>
          </a:prstGeom>
        </p:spPr>
      </p:pic>
      <p:sp>
        <p:nvSpPr>
          <p:cNvPr id="6" name="Title 5"/>
          <p:cNvSpPr>
            <a:spLocks noGrp="1"/>
          </p:cNvSpPr>
          <p:nvPr>
            <p:ph type="title"/>
          </p:nvPr>
        </p:nvSpPr>
        <p:spPr/>
        <p:txBody>
          <a:bodyPr/>
          <a:lstStyle/>
          <a:p>
            <a:r>
              <a:rPr lang="en-US" dirty="0" smtClean="0"/>
              <a:t>Edit Profile</a:t>
            </a:r>
            <a:endParaRPr lang="en-US" dirty="0"/>
          </a:p>
        </p:txBody>
      </p:sp>
    </p:spTree>
    <p:extLst>
      <p:ext uri="{BB962C8B-B14F-4D97-AF65-F5344CB8AC3E}">
        <p14:creationId xmlns:p14="http://schemas.microsoft.com/office/powerpoint/2010/main" val="2698216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Inbox Page</a:t>
            </a:r>
            <a:endParaRPr lang="en-US" dirty="0"/>
          </a:p>
        </p:txBody>
      </p:sp>
      <p:pic>
        <p:nvPicPr>
          <p:cNvPr id="7" name="Picture 6"/>
          <p:cNvPicPr>
            <a:picLocks noChangeAspect="1"/>
          </p:cNvPicPr>
          <p:nvPr/>
        </p:nvPicPr>
        <p:blipFill>
          <a:blip r:embed="rId2"/>
          <a:stretch>
            <a:fillRect/>
          </a:stretch>
        </p:blipFill>
        <p:spPr>
          <a:xfrm>
            <a:off x="304800" y="1338469"/>
            <a:ext cx="10668000" cy="4877904"/>
          </a:xfrm>
          <a:prstGeom prst="rect">
            <a:avLst/>
          </a:prstGeom>
        </p:spPr>
      </p:pic>
    </p:spTree>
    <p:extLst>
      <p:ext uri="{BB962C8B-B14F-4D97-AF65-F5344CB8AC3E}">
        <p14:creationId xmlns:p14="http://schemas.microsoft.com/office/powerpoint/2010/main" val="348511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Customer Order </a:t>
            </a:r>
            <a:endParaRPr lang="en-US" dirty="0"/>
          </a:p>
        </p:txBody>
      </p:sp>
      <p:pic>
        <p:nvPicPr>
          <p:cNvPr id="7" name="Picture 6"/>
          <p:cNvPicPr>
            <a:picLocks noChangeAspect="1"/>
          </p:cNvPicPr>
          <p:nvPr/>
        </p:nvPicPr>
        <p:blipFill>
          <a:blip r:embed="rId2"/>
          <a:stretch>
            <a:fillRect/>
          </a:stretch>
        </p:blipFill>
        <p:spPr>
          <a:xfrm>
            <a:off x="152400" y="1143000"/>
            <a:ext cx="11570229" cy="5441274"/>
          </a:xfrm>
          <a:prstGeom prst="rect">
            <a:avLst/>
          </a:prstGeom>
        </p:spPr>
      </p:pic>
    </p:spTree>
    <p:extLst>
      <p:ext uri="{BB962C8B-B14F-4D97-AF65-F5344CB8AC3E}">
        <p14:creationId xmlns:p14="http://schemas.microsoft.com/office/powerpoint/2010/main" val="1185519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Cart Page</a:t>
            </a:r>
            <a:endParaRPr lang="en-US" dirty="0"/>
          </a:p>
        </p:txBody>
      </p:sp>
      <p:pic>
        <p:nvPicPr>
          <p:cNvPr id="7" name="Picture 6"/>
          <p:cNvPicPr>
            <a:picLocks noChangeAspect="1"/>
          </p:cNvPicPr>
          <p:nvPr/>
        </p:nvPicPr>
        <p:blipFill>
          <a:blip r:embed="rId2"/>
          <a:stretch>
            <a:fillRect/>
          </a:stretch>
        </p:blipFill>
        <p:spPr>
          <a:xfrm>
            <a:off x="152400" y="990600"/>
            <a:ext cx="11730445" cy="5486400"/>
          </a:xfrm>
          <a:prstGeom prst="rect">
            <a:avLst/>
          </a:prstGeom>
        </p:spPr>
      </p:pic>
    </p:spTree>
    <p:extLst>
      <p:ext uri="{BB962C8B-B14F-4D97-AF65-F5344CB8AC3E}">
        <p14:creationId xmlns:p14="http://schemas.microsoft.com/office/powerpoint/2010/main" val="3857641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5"/>
          </p:nvPr>
        </p:nvSpPr>
        <p:spPr>
          <a:xfrm>
            <a:off x="399023" y="2514600"/>
            <a:ext cx="6288008" cy="1465366"/>
          </a:xfrm>
        </p:spPr>
        <p:txBody>
          <a:bodyPr/>
          <a:lstStyle/>
          <a:p>
            <a:endParaRPr lang="en-US" sz="6000" dirty="0" smtClean="0">
              <a:solidFill>
                <a:srgbClr val="FF304C"/>
              </a:solidFill>
              <a:latin typeface="Comic Sans MS" panose="030F0702030302020204" pitchFamily="66" charset="0"/>
            </a:endParaRPr>
          </a:p>
          <a:p>
            <a:endParaRPr lang="en-US" sz="6000" dirty="0">
              <a:solidFill>
                <a:srgbClr val="FF304C"/>
              </a:solidFill>
              <a:latin typeface="Comic Sans MS" panose="030F0702030302020204" pitchFamily="66" charset="0"/>
            </a:endParaRPr>
          </a:p>
          <a:p>
            <a:endParaRPr lang="en-US" sz="6000" dirty="0" smtClean="0">
              <a:solidFill>
                <a:srgbClr val="FF304C"/>
              </a:solidFill>
              <a:latin typeface="Comic Sans MS" panose="030F0702030302020204" pitchFamily="66" charset="0"/>
            </a:endParaRPr>
          </a:p>
          <a:p>
            <a:r>
              <a:rPr lang="en-US" sz="6000" b="1" dirty="0" smtClean="0">
                <a:solidFill>
                  <a:srgbClr val="FF304C"/>
                </a:solidFill>
                <a:latin typeface="Comic Sans MS" panose="030F0702030302020204" pitchFamily="66" charset="0"/>
              </a:rPr>
              <a:t>Thank you</a:t>
            </a:r>
            <a:endParaRPr lang="en-US" sz="6000" b="1" dirty="0">
              <a:solidFill>
                <a:srgbClr val="FF304C"/>
              </a:solidFill>
              <a:latin typeface="Comic Sans MS" panose="030F0702030302020204" pitchFamily="66" charset="0"/>
            </a:endParaRPr>
          </a:p>
        </p:txBody>
      </p:sp>
    </p:spTree>
    <p:extLst>
      <p:ext uri="{BB962C8B-B14F-4D97-AF65-F5344CB8AC3E}">
        <p14:creationId xmlns:p14="http://schemas.microsoft.com/office/powerpoint/2010/main" val="1388159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p:txBody>
          <a:bodyPr>
            <a:normAutofit/>
          </a:bodyPr>
          <a:lstStyle/>
          <a:p>
            <a:r>
              <a:rPr lang="en-US" sz="4400" b="1" dirty="0" smtClean="0">
                <a:latin typeface="Comic Sans MS" panose="030F0702030302020204" pitchFamily="66" charset="0"/>
                <a:cs typeface="Vrinda" panose="020B0502040204020203" pitchFamily="34" charset="0"/>
              </a:rPr>
              <a:t>FLP PROJECT 2018</a:t>
            </a:r>
            <a:endParaRPr lang="en-US" sz="4400" b="1" dirty="0">
              <a:latin typeface="Comic Sans MS" panose="030F0702030302020204" pitchFamily="66" charset="0"/>
              <a:cs typeface="Vrinda" panose="020B0502040204020203" pitchFamily="34" charset="0"/>
            </a:endParaRPr>
          </a:p>
        </p:txBody>
      </p:sp>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11"/>
          </p:nvPr>
        </p:nvSpPr>
        <p:spPr>
          <a:xfrm>
            <a:off x="6408717" y="5237168"/>
            <a:ext cx="5401341" cy="1400319"/>
          </a:xfrm>
        </p:spPr>
        <p:txBody>
          <a:bodyPr>
            <a:normAutofit fontScale="25000" lnSpcReduction="20000"/>
          </a:bodyPr>
          <a:lstStyle/>
          <a:p>
            <a:pPr lvl="0"/>
            <a:r>
              <a:rPr lang="en-US" dirty="0"/>
              <a:t>	</a:t>
            </a:r>
            <a:r>
              <a:rPr lang="en-US" sz="5600" b="1" dirty="0">
                <a:latin typeface="Comic Sans MS" panose="030F0702030302020204" pitchFamily="66" charset="0"/>
              </a:rPr>
              <a:t>Training Room 4</a:t>
            </a:r>
          </a:p>
          <a:p>
            <a:pPr lvl="0"/>
            <a:r>
              <a:rPr lang="en-US" sz="5600" b="1" dirty="0">
                <a:latin typeface="Comic Sans MS" panose="030F0702030302020204" pitchFamily="66" charset="0"/>
              </a:rPr>
              <a:t>	Capgemini </a:t>
            </a:r>
            <a:r>
              <a:rPr lang="en-US" sz="5600" b="1" dirty="0" smtClean="0">
                <a:latin typeface="Comic Sans MS" panose="030F0702030302020204" pitchFamily="66" charset="0"/>
              </a:rPr>
              <a:t>MIPL</a:t>
            </a:r>
          </a:p>
          <a:p>
            <a:pPr lvl="0"/>
            <a:r>
              <a:rPr lang="en-US" sz="5600" b="1" dirty="0" smtClean="0">
                <a:latin typeface="Comic Sans MS" panose="030F0702030302020204" pitchFamily="66" charset="0"/>
              </a:rPr>
              <a:t>	Chennai</a:t>
            </a:r>
          </a:p>
          <a:p>
            <a:pPr lvl="0"/>
            <a:r>
              <a:rPr lang="en-US" sz="5600" b="1" dirty="0" smtClean="0">
                <a:latin typeface="Comic Sans MS" panose="030F0702030302020204" pitchFamily="66" charset="0"/>
              </a:rPr>
              <a:t>21</a:t>
            </a:r>
            <a:r>
              <a:rPr lang="en-US" sz="5600" b="1" baseline="30000" dirty="0" smtClean="0">
                <a:latin typeface="Comic Sans MS" panose="030F0702030302020204" pitchFamily="66" charset="0"/>
              </a:rPr>
              <a:t>th</a:t>
            </a:r>
            <a:r>
              <a:rPr lang="en-US" sz="5600" b="1" dirty="0" smtClean="0">
                <a:latin typeface="Comic Sans MS" panose="030F0702030302020204" pitchFamily="66" charset="0"/>
              </a:rPr>
              <a:t> </a:t>
            </a:r>
            <a:r>
              <a:rPr lang="en-US" sz="5600" b="1" dirty="0" smtClean="0">
                <a:latin typeface="Comic Sans MS" panose="030F0702030302020204" pitchFamily="66" charset="0"/>
              </a:rPr>
              <a:t>August 2018</a:t>
            </a:r>
            <a:endParaRPr lang="en-US" sz="5600" b="1" dirty="0">
              <a:latin typeface="Comic Sans MS" panose="030F0702030302020204" pitchFamily="66"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a:xfrm>
            <a:off x="407988" y="1143000"/>
            <a:ext cx="6983412" cy="3124200"/>
          </a:xfrm>
        </p:spPr>
        <p:txBody>
          <a:bodyPr>
            <a:normAutofit/>
          </a:bodyPr>
          <a:lstStyle/>
          <a:p>
            <a:r>
              <a:rPr lang="pt-PT" sz="8800" dirty="0" smtClean="0">
                <a:solidFill>
                  <a:srgbClr val="00B050"/>
                </a:solidFill>
                <a:latin typeface="Comic Sans MS" panose="030F0702030302020204" pitchFamily="66" charset="0"/>
              </a:rPr>
              <a:t>CapStore</a:t>
            </a:r>
            <a:endParaRPr lang="pt-PT" sz="8800" dirty="0">
              <a:solidFill>
                <a:srgbClr val="00B050"/>
              </a:solidFill>
              <a:latin typeface="Comic Sans MS" panose="030F0702030302020204" pitchFamily="66" charset="0"/>
            </a:endParaRP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07988" y="1447800"/>
            <a:ext cx="7212012" cy="5029200"/>
          </a:xfrm>
        </p:spPr>
        <p:txBody>
          <a:bodyPr/>
          <a:lstStyle/>
          <a:p>
            <a:endParaRPr lang="en-US" sz="2800" dirty="0" smtClean="0"/>
          </a:p>
          <a:p>
            <a:pPr>
              <a:lnSpc>
                <a:spcPct val="100000"/>
              </a:lnSpc>
            </a:pPr>
            <a:r>
              <a:rPr lang="en-US" sz="3600" b="1" i="1" dirty="0" smtClean="0">
                <a:solidFill>
                  <a:schemeClr val="tx1">
                    <a:lumMod val="85000"/>
                    <a:lumOff val="15000"/>
                  </a:schemeClr>
                </a:solidFill>
                <a:latin typeface="Comic Sans MS" panose="030F0702030302020204" pitchFamily="66" charset="0"/>
              </a:rPr>
              <a:t>Module </a:t>
            </a:r>
            <a:r>
              <a:rPr lang="en-US" sz="3600" b="1" i="1" dirty="0" smtClean="0">
                <a:solidFill>
                  <a:schemeClr val="tx1">
                    <a:lumMod val="85000"/>
                    <a:lumOff val="15000"/>
                  </a:schemeClr>
                </a:solidFill>
                <a:latin typeface="Comic Sans MS" panose="030F0702030302020204" pitchFamily="66" charset="0"/>
              </a:rPr>
              <a:t>Assigned:</a:t>
            </a:r>
          </a:p>
          <a:p>
            <a:r>
              <a:rPr lang="en-US" sz="2400" b="1" dirty="0" smtClean="0">
                <a:latin typeface="Comic Sans MS" panose="030F0702030302020204" pitchFamily="66" charset="0"/>
              </a:rPr>
              <a:t>Customer </a:t>
            </a:r>
            <a:r>
              <a:rPr lang="en-US" sz="2400" b="1" dirty="0">
                <a:latin typeface="Comic Sans MS" panose="030F0702030302020204" pitchFamily="66" charset="0"/>
              </a:rPr>
              <a:t>Page/Customer Profile (Module </a:t>
            </a:r>
            <a:r>
              <a:rPr lang="en-US" sz="2400" b="1" dirty="0" smtClean="0">
                <a:latin typeface="Comic Sans MS" panose="030F0702030302020204" pitchFamily="66" charset="0"/>
              </a:rPr>
              <a:t>5)</a:t>
            </a:r>
            <a:r>
              <a:rPr lang="en-US" sz="2800" b="1" dirty="0" smtClean="0">
                <a:latin typeface="Comic Sans MS" panose="030F0702030302020204" pitchFamily="66" charset="0"/>
              </a:rPr>
              <a:t> </a:t>
            </a:r>
            <a:r>
              <a:rPr lang="en-US" sz="2000" dirty="0"/>
              <a:t>	</a:t>
            </a:r>
          </a:p>
          <a:p>
            <a:endParaRPr lang="en-US" dirty="0"/>
          </a:p>
        </p:txBody>
      </p:sp>
    </p:spTree>
    <p:extLst>
      <p:ext uri="{BB962C8B-B14F-4D97-AF65-F5344CB8AC3E}">
        <p14:creationId xmlns:p14="http://schemas.microsoft.com/office/powerpoint/2010/main" val="1153476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914400"/>
            <a:ext cx="11250613" cy="18774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smtClean="0">
              <a:solidFill>
                <a:schemeClr val="accent2">
                  <a:lumMod val="50000"/>
                </a:schemeClr>
              </a:solidFill>
            </a:endParaRPr>
          </a:p>
          <a:p>
            <a:pPr algn="ctr"/>
            <a:r>
              <a:rPr lang="en-US" sz="6000" b="1" dirty="0" smtClean="0">
                <a:solidFill>
                  <a:schemeClr val="accent2">
                    <a:lumMod val="50000"/>
                  </a:schemeClr>
                </a:solidFill>
                <a:latin typeface="Comic Sans MS" panose="030F0702030302020204" pitchFamily="66" charset="0"/>
              </a:rPr>
              <a:t>Roles and Responsibilities</a:t>
            </a:r>
          </a:p>
          <a:p>
            <a:endParaRPr lang="en-US" sz="2800" b="1" dirty="0">
              <a:solidFill>
                <a:schemeClr val="accent2">
                  <a:lumMod val="50000"/>
                </a:schemeClr>
              </a:solidFill>
            </a:endParaRPr>
          </a:p>
        </p:txBody>
      </p:sp>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1066800" y="1219200"/>
            <a:ext cx="9448800" cy="221599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i="1" dirty="0">
                <a:solidFill>
                  <a:schemeClr val="accent4">
                    <a:lumMod val="75000"/>
                  </a:schemeClr>
                </a:solidFill>
              </a:rPr>
              <a:t>Module 5: Customer Page/Customer Profile</a:t>
            </a:r>
          </a:p>
          <a:p>
            <a:endParaRPr lang="en-US" sz="1000" b="1" dirty="0"/>
          </a:p>
          <a:p>
            <a:r>
              <a:rPr lang="en-US" dirty="0">
                <a:latin typeface="Comic Sans MS" panose="030F0702030302020204" pitchFamily="66" charset="0"/>
              </a:rPr>
              <a:t>1.Frontend page of the customer page</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a:latin typeface="Comic Sans MS" panose="030F0702030302020204" pitchFamily="66" charset="0"/>
              </a:rPr>
              <a:t>2.Links to the Order </a:t>
            </a:r>
            <a:r>
              <a:rPr lang="en-US" dirty="0" smtClean="0">
                <a:latin typeface="Comic Sans MS" panose="030F0702030302020204" pitchFamily="66" charset="0"/>
              </a:rPr>
              <a:t>list, </a:t>
            </a:r>
            <a:r>
              <a:rPr lang="en-US" dirty="0" smtClean="0">
                <a:latin typeface="Comic Sans MS" panose="030F0702030302020204" pitchFamily="66" charset="0"/>
              </a:rPr>
              <a:t>Cart, </a:t>
            </a:r>
            <a:r>
              <a:rPr lang="en-US" dirty="0">
                <a:latin typeface="Comic Sans MS" panose="030F0702030302020204" pitchFamily="66" charset="0"/>
              </a:rPr>
              <a:t>status of </a:t>
            </a:r>
            <a:r>
              <a:rPr lang="en-US" dirty="0" smtClean="0">
                <a:latin typeface="Comic Sans MS" panose="030F0702030302020204" pitchFamily="66" charset="0"/>
              </a:rPr>
              <a:t>delivery.</a:t>
            </a:r>
            <a:endParaRPr lang="en-US" dirty="0" smtClean="0">
              <a:latin typeface="Comic Sans MS" panose="030F0702030302020204" pitchFamily="66" charset="0"/>
            </a:endParaRPr>
          </a:p>
          <a:p>
            <a:endParaRPr lang="en-US" dirty="0">
              <a:latin typeface="Comic Sans MS" panose="030F0702030302020204" pitchFamily="66" charset="0"/>
            </a:endParaRPr>
          </a:p>
          <a:p>
            <a:r>
              <a:rPr lang="en-US" dirty="0">
                <a:latin typeface="Comic Sans MS" panose="030F0702030302020204" pitchFamily="66" charset="0"/>
              </a:rPr>
              <a:t>3.Updation of the customer details.</a:t>
            </a:r>
          </a:p>
          <a:p>
            <a:endParaRPr lang="en-US" sz="1000" b="1" dirty="0"/>
          </a:p>
        </p:txBody>
      </p:sp>
    </p:spTree>
    <p:extLst>
      <p:ext uri="{BB962C8B-B14F-4D97-AF65-F5344CB8AC3E}">
        <p14:creationId xmlns:p14="http://schemas.microsoft.com/office/powerpoint/2010/main" val="172142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
        <p:nvSpPr>
          <p:cNvPr id="2" name="Rounded Rectangle 1"/>
          <p:cNvSpPr/>
          <p:nvPr/>
        </p:nvSpPr>
        <p:spPr>
          <a:xfrm>
            <a:off x="412470" y="990600"/>
            <a:ext cx="4751908" cy="4114800"/>
          </a:xfrm>
          <a:prstGeom prst="roundRect">
            <a:avLst/>
          </a:prstGeom>
          <a:solidFill>
            <a:srgbClr val="FF30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latin typeface="Comic Sans MS" panose="030F0702030302020204" pitchFamily="66" charset="0"/>
              </a:rPr>
              <a:t>Tables Used</a:t>
            </a:r>
          </a:p>
          <a:p>
            <a:pPr algn="ctr"/>
            <a:endParaRPr lang="en-US" sz="1400" dirty="0" smtClean="0">
              <a:latin typeface="Comic Sans MS" panose="030F0702030302020204" pitchFamily="66" charset="0"/>
            </a:endParaRPr>
          </a:p>
          <a:p>
            <a:pPr marL="342900" indent="-342900">
              <a:buFont typeface="+mj-lt"/>
              <a:buAutoNum type="arabicPeriod"/>
            </a:pPr>
            <a:r>
              <a:rPr lang="en-US" sz="2000" b="1" dirty="0" smtClean="0">
                <a:latin typeface="Comic Sans MS" panose="030F0702030302020204" pitchFamily="66" charset="0"/>
              </a:rPr>
              <a:t>Customer</a:t>
            </a:r>
          </a:p>
          <a:p>
            <a:pPr marL="342900" indent="-342900">
              <a:buFont typeface="+mj-lt"/>
              <a:buAutoNum type="arabicPeriod"/>
            </a:pPr>
            <a:r>
              <a:rPr lang="en-US" sz="2000" b="1" dirty="0" smtClean="0">
                <a:latin typeface="Comic Sans MS" panose="030F0702030302020204" pitchFamily="66" charset="0"/>
              </a:rPr>
              <a:t>Order</a:t>
            </a:r>
            <a:endParaRPr lang="en-US" sz="2000" b="1" dirty="0" smtClean="0">
              <a:latin typeface="Comic Sans MS" panose="030F0702030302020204" pitchFamily="66" charset="0"/>
            </a:endParaRPr>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8" y="404813"/>
            <a:ext cx="11250612" cy="1128814"/>
          </a:xfrm>
        </p:spPr>
        <p:txBody>
          <a:bodyPr>
            <a:noAutofit/>
          </a:bodyPr>
          <a:lstStyle/>
          <a:p>
            <a:r>
              <a:rPr lang="pt-PT" sz="4400" b="1" dirty="0" smtClean="0">
                <a:latin typeface="Comic Sans MS" panose="030F0702030302020204" pitchFamily="66" charset="0"/>
              </a:rPr>
              <a:t>Tables :</a:t>
            </a:r>
            <a:br>
              <a:rPr lang="pt-PT" sz="4400" b="1" dirty="0" smtClean="0">
                <a:latin typeface="Comic Sans MS" panose="030F0702030302020204" pitchFamily="66" charset="0"/>
              </a:rPr>
            </a:br>
            <a:endParaRPr lang="pt-PT" sz="4400" b="1" dirty="0">
              <a:latin typeface="Comic Sans MS" panose="030F0702030302020204" pitchFamily="66" charset="0"/>
            </a:endParaRPr>
          </a:p>
        </p:txBody>
      </p:sp>
      <p:sp>
        <p:nvSpPr>
          <p:cNvPr id="12" name="Rounded Rectangle 11"/>
          <p:cNvSpPr/>
          <p:nvPr/>
        </p:nvSpPr>
        <p:spPr>
          <a:xfrm>
            <a:off x="6781800" y="404813"/>
            <a:ext cx="4572000" cy="112881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Customer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3789985296"/>
              </p:ext>
            </p:extLst>
          </p:nvPr>
        </p:nvGraphicFramePr>
        <p:xfrm>
          <a:off x="533400" y="1752599"/>
          <a:ext cx="10972800" cy="4175760"/>
        </p:xfrm>
        <a:graphic>
          <a:graphicData uri="http://schemas.openxmlformats.org/drawingml/2006/table">
            <a:tbl>
              <a:tblPr firstRow="1" bandRow="1">
                <a:tableStyleId>{5C22544A-7EE6-4342-B048-85BDC9FD1C3A}</a:tableStyleId>
              </a:tblPr>
              <a:tblGrid>
                <a:gridCol w="2526112"/>
                <a:gridCol w="1969688"/>
                <a:gridCol w="2438400"/>
                <a:gridCol w="4038600"/>
              </a:tblGrid>
              <a:tr h="379614">
                <a:tc>
                  <a:txBody>
                    <a:bodyPr/>
                    <a:lstStyle/>
                    <a:p>
                      <a:pPr algn="ctr"/>
                      <a:r>
                        <a:rPr lang="en-US" dirty="0" smtClean="0">
                          <a:latin typeface="Comic Sans MS" panose="030F0702030302020204" pitchFamily="66" charset="0"/>
                        </a:rPr>
                        <a:t>Column Name</a:t>
                      </a:r>
                      <a:endParaRPr lang="en-US" dirty="0">
                        <a:latin typeface="Comic Sans MS" panose="030F0702030302020204" pitchFamily="66" charset="0"/>
                      </a:endParaRPr>
                    </a:p>
                  </a:txBody>
                  <a:tcPr/>
                </a:tc>
                <a:tc>
                  <a:txBody>
                    <a:bodyPr/>
                    <a:lstStyle/>
                    <a:p>
                      <a:pPr algn="ctr"/>
                      <a:r>
                        <a:rPr lang="en-US" dirty="0" smtClean="0">
                          <a:latin typeface="Comic Sans MS" panose="030F0702030302020204" pitchFamily="66" charset="0"/>
                        </a:rPr>
                        <a:t>Data type</a:t>
                      </a:r>
                      <a:endParaRPr lang="en-US"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Constraint </a:t>
                      </a:r>
                    </a:p>
                  </a:txBody>
                  <a:tcPr/>
                </a:tc>
                <a:tc>
                  <a:txBody>
                    <a:bodyPr/>
                    <a:lstStyle/>
                    <a:p>
                      <a:pPr algn="ctr"/>
                      <a:r>
                        <a:rPr lang="en-US" dirty="0" smtClean="0">
                          <a:latin typeface="Comic Sans MS" panose="030F0702030302020204" pitchFamily="66" charset="0"/>
                        </a:rPr>
                        <a:t>Description</a:t>
                      </a:r>
                      <a:endParaRPr lang="en-US" dirty="0">
                        <a:latin typeface="Comic Sans MS" panose="030F0702030302020204" pitchFamily="66" charset="0"/>
                      </a:endParaRPr>
                    </a:p>
                  </a:txBody>
                  <a:tcPr/>
                </a:tc>
              </a:tr>
              <a:tr h="664325">
                <a:tc>
                  <a:txBody>
                    <a:bodyPr/>
                    <a:lstStyle/>
                    <a:p>
                      <a:pPr algn="ctr"/>
                      <a:r>
                        <a:rPr lang="en-US" b="0" dirty="0" smtClean="0">
                          <a:latin typeface="Comic Sans MS" panose="030F0702030302020204" pitchFamily="66" charset="0"/>
                        </a:rPr>
                        <a:t>customerId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Primary</a:t>
                      </a:r>
                      <a:r>
                        <a:rPr lang="en-US" b="0" baseline="0" dirty="0" smtClean="0">
                          <a:latin typeface="Comic Sans MS" panose="030F0702030302020204" pitchFamily="66" charset="0"/>
                        </a:rPr>
                        <a:t> key </a:t>
                      </a:r>
                    </a:p>
                    <a:p>
                      <a:pPr algn="ctr"/>
                      <a:r>
                        <a:rPr lang="en-US" b="0" baseline="0" dirty="0" smtClean="0">
                          <a:latin typeface="Comic Sans MS" panose="030F0702030302020204" pitchFamily="66" charset="0"/>
                        </a:rPr>
                        <a:t>Auto Generated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Used for</a:t>
                      </a:r>
                      <a:r>
                        <a:rPr lang="en-US" b="0" baseline="0" dirty="0" smtClean="0">
                          <a:latin typeface="Comic Sans MS" panose="030F0702030302020204" pitchFamily="66" charset="0"/>
                        </a:rPr>
                        <a:t> unique identification</a:t>
                      </a:r>
                      <a:endParaRPr lang="en-US" b="0" dirty="0">
                        <a:latin typeface="Comic Sans MS" panose="030F0702030302020204" pitchFamily="66" charset="0"/>
                      </a:endParaRPr>
                    </a:p>
                  </a:txBody>
                  <a:tcPr/>
                </a:tc>
              </a:tr>
              <a:tr h="433159">
                <a:tc>
                  <a:txBody>
                    <a:bodyPr/>
                    <a:lstStyle/>
                    <a:p>
                      <a:pPr algn="ctr"/>
                      <a:r>
                        <a:rPr lang="en-US" b="0" dirty="0" smtClean="0">
                          <a:latin typeface="Comic Sans MS" panose="030F0702030302020204" pitchFamily="66" charset="0"/>
                        </a:rPr>
                        <a:t>customerName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33159">
                <a:tc>
                  <a:txBody>
                    <a:bodyPr/>
                    <a:lstStyle/>
                    <a:p>
                      <a:pPr algn="ctr"/>
                      <a:r>
                        <a:rPr lang="en-US" b="0" dirty="0" smtClean="0">
                          <a:latin typeface="Comic Sans MS" panose="030F0702030302020204" pitchFamily="66" charset="0"/>
                        </a:rPr>
                        <a:t>phoneNumber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33159">
                <a:tc>
                  <a:txBody>
                    <a:bodyPr/>
                    <a:lstStyle/>
                    <a:p>
                      <a:pPr algn="ctr"/>
                      <a:r>
                        <a:rPr lang="en-US" b="0" dirty="0" smtClean="0">
                          <a:latin typeface="Comic Sans MS" panose="030F0702030302020204" pitchFamily="66" charset="0"/>
                        </a:rPr>
                        <a:t>emailId</a:t>
                      </a: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unique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Will</a:t>
                      </a:r>
                      <a:r>
                        <a:rPr lang="en-US" b="0" baseline="0" dirty="0" smtClean="0">
                          <a:latin typeface="Comic Sans MS" panose="030F0702030302020204" pitchFamily="66" charset="0"/>
                        </a:rPr>
                        <a:t> be Used for user Login </a:t>
                      </a:r>
                      <a:endParaRPr lang="en-US" b="0" dirty="0" smtClean="0">
                        <a:latin typeface="Comic Sans MS" panose="030F0702030302020204" pitchFamily="66" charset="0"/>
                      </a:endParaRPr>
                    </a:p>
                  </a:txBody>
                  <a:tcPr/>
                </a:tc>
              </a:tr>
              <a:tr h="433159">
                <a:tc>
                  <a:txBody>
                    <a:bodyPr/>
                    <a:lstStyle/>
                    <a:p>
                      <a:pPr algn="ctr"/>
                      <a:r>
                        <a:rPr lang="en-US" b="0" dirty="0" smtClean="0">
                          <a:latin typeface="Comic Sans MS" panose="030F0702030302020204" pitchFamily="66" charset="0"/>
                        </a:rPr>
                        <a:t>Dob</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Date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33159">
                <a:tc>
                  <a:txBody>
                    <a:bodyPr/>
                    <a:lstStyle/>
                    <a:p>
                      <a:pPr algn="ctr"/>
                      <a:r>
                        <a:rPr lang="en-US" b="0" dirty="0" smtClean="0">
                          <a:latin typeface="Comic Sans MS" panose="030F0702030302020204" pitchFamily="66" charset="0"/>
                        </a:rPr>
                        <a:t>Password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Authentication</a:t>
                      </a:r>
                      <a:r>
                        <a:rPr lang="en-US" b="0" baseline="0" dirty="0" smtClean="0">
                          <a:latin typeface="Comic Sans MS" panose="030F0702030302020204" pitchFamily="66" charset="0"/>
                        </a:rPr>
                        <a:t> purposes</a:t>
                      </a:r>
                      <a:endParaRPr lang="en-US" b="0" dirty="0" smtClean="0">
                        <a:latin typeface="Comic Sans MS" panose="030F0702030302020204" pitchFamily="66" charset="0"/>
                      </a:endParaRPr>
                    </a:p>
                  </a:txBody>
                  <a:tcPr/>
                </a:tc>
              </a:tr>
              <a:tr h="532867">
                <a:tc>
                  <a:txBody>
                    <a:bodyPr/>
                    <a:lstStyle/>
                    <a:p>
                      <a:pPr algn="ctr"/>
                      <a:r>
                        <a:rPr lang="en-US" b="0" dirty="0" smtClean="0">
                          <a:latin typeface="Comic Sans MS" panose="030F0702030302020204" pitchFamily="66" charset="0"/>
                        </a:rPr>
                        <a:t>Address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Foreign</a:t>
                      </a:r>
                      <a:r>
                        <a:rPr lang="en-US" b="0" baseline="0" dirty="0" smtClean="0">
                          <a:latin typeface="Comic Sans MS" panose="030F0702030302020204" pitchFamily="66" charset="0"/>
                        </a:rPr>
                        <a:t> Key</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33159">
                <a:tc>
                  <a:txBody>
                    <a:bodyPr/>
                    <a:lstStyle/>
                    <a:p>
                      <a:pPr algn="ctr"/>
                      <a:r>
                        <a:rPr lang="en-US" b="0" dirty="0" smtClean="0">
                          <a:latin typeface="Comic Sans MS" panose="030F0702030302020204" pitchFamily="66" charset="0"/>
                        </a:rPr>
                        <a:t>Status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To let know if</a:t>
                      </a:r>
                      <a:r>
                        <a:rPr lang="en-US" b="0" baseline="0" dirty="0" smtClean="0">
                          <a:latin typeface="Comic Sans MS" panose="030F0702030302020204" pitchFamily="66" charset="0"/>
                        </a:rPr>
                        <a:t> user is active or not</a:t>
                      </a:r>
                      <a:endParaRPr lang="en-US" b="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8000" y="147680"/>
            <a:ext cx="4572000" cy="112881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Order</a:t>
            </a:r>
            <a:r>
              <a:rPr lang="en-US" sz="4000" b="1" dirty="0" smtClean="0">
                <a:solidFill>
                  <a:schemeClr val="tx1">
                    <a:lumMod val="95000"/>
                    <a:lumOff val="5000"/>
                  </a:schemeClr>
                </a:solidFill>
                <a:latin typeface="Comic Sans MS" panose="030F0702030302020204" pitchFamily="66" charset="0"/>
              </a:rPr>
              <a:t> </a:t>
            </a:r>
            <a:r>
              <a:rPr lang="en-US" sz="4000" b="1" dirty="0" smtClean="0">
                <a:solidFill>
                  <a:schemeClr val="tx1">
                    <a:lumMod val="95000"/>
                    <a:lumOff val="5000"/>
                  </a:schemeClr>
                </a:solidFill>
                <a:latin typeface="Comic Sans MS" panose="030F0702030302020204" pitchFamily="66" charset="0"/>
              </a:rPr>
              <a:t>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532585358"/>
              </p:ext>
            </p:extLst>
          </p:nvPr>
        </p:nvGraphicFramePr>
        <p:xfrm>
          <a:off x="381000" y="1676400"/>
          <a:ext cx="11277600" cy="4775580"/>
        </p:xfrm>
        <a:graphic>
          <a:graphicData uri="http://schemas.openxmlformats.org/drawingml/2006/table">
            <a:tbl>
              <a:tblPr firstRow="1" bandRow="1">
                <a:tableStyleId>{5C22544A-7EE6-4342-B048-85BDC9FD1C3A}</a:tableStyleId>
              </a:tblPr>
              <a:tblGrid>
                <a:gridCol w="2819400"/>
                <a:gridCol w="2819400"/>
                <a:gridCol w="2819400"/>
                <a:gridCol w="2819400"/>
              </a:tblGrid>
              <a:tr h="640840">
                <a:tc>
                  <a:txBody>
                    <a:bodyPr/>
                    <a:lstStyle/>
                    <a:p>
                      <a:pPr algn="ctr"/>
                      <a:r>
                        <a:rPr lang="en-US" dirty="0" smtClean="0">
                          <a:latin typeface="Comic Sans MS" panose="030F0702030302020204" pitchFamily="66" charset="0"/>
                        </a:rPr>
                        <a:t>Column Name</a:t>
                      </a:r>
                      <a:endParaRPr lang="en-US" dirty="0">
                        <a:latin typeface="Comic Sans MS" panose="030F0702030302020204" pitchFamily="66" charset="0"/>
                      </a:endParaRPr>
                    </a:p>
                  </a:txBody>
                  <a:tcPr/>
                </a:tc>
                <a:tc>
                  <a:txBody>
                    <a:bodyPr/>
                    <a:lstStyle/>
                    <a:p>
                      <a:pPr algn="ctr"/>
                      <a:r>
                        <a:rPr lang="en-US" dirty="0" smtClean="0">
                          <a:latin typeface="Comic Sans MS" panose="030F0702030302020204" pitchFamily="66" charset="0"/>
                        </a:rPr>
                        <a:t>Data type</a:t>
                      </a:r>
                      <a:endParaRPr lang="en-US"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Constraint </a:t>
                      </a:r>
                    </a:p>
                  </a:txBody>
                  <a:tcPr/>
                </a:tc>
                <a:tc>
                  <a:txBody>
                    <a:bodyPr/>
                    <a:lstStyle/>
                    <a:p>
                      <a:pPr algn="ctr"/>
                      <a:r>
                        <a:rPr lang="en-US" dirty="0" smtClean="0">
                          <a:latin typeface="Comic Sans MS" panose="030F0702030302020204" pitchFamily="66" charset="0"/>
                        </a:rPr>
                        <a:t>Description</a:t>
                      </a:r>
                      <a:endParaRPr lang="en-US" dirty="0">
                        <a:latin typeface="Comic Sans MS" panose="030F0702030302020204" pitchFamily="66" charset="0"/>
                      </a:endParaRPr>
                    </a:p>
                  </a:txBody>
                  <a:tcPr/>
                </a:tc>
              </a:tr>
              <a:tr h="1106110">
                <a:tc>
                  <a:txBody>
                    <a:bodyPr/>
                    <a:lstStyle/>
                    <a:p>
                      <a:pPr algn="ctr"/>
                      <a:r>
                        <a:rPr lang="en-US" b="0" dirty="0" err="1" smtClean="0">
                          <a:latin typeface="Comic Sans MS" panose="030F0702030302020204" pitchFamily="66" charset="0"/>
                        </a:rPr>
                        <a:t>orderId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Primary</a:t>
                      </a:r>
                      <a:r>
                        <a:rPr lang="en-US" b="0" baseline="0" dirty="0" smtClean="0">
                          <a:latin typeface="Comic Sans MS" panose="030F0702030302020204" pitchFamily="66" charset="0"/>
                        </a:rPr>
                        <a:t> key </a:t>
                      </a:r>
                    </a:p>
                    <a:p>
                      <a:pPr algn="ctr"/>
                      <a:r>
                        <a:rPr lang="en-US" b="0" baseline="0" dirty="0" smtClean="0">
                          <a:latin typeface="Comic Sans MS" panose="030F0702030302020204" pitchFamily="66" charset="0"/>
                        </a:rPr>
                        <a:t>Auto Generated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Used for</a:t>
                      </a:r>
                      <a:r>
                        <a:rPr lang="en-US" b="0" baseline="0" dirty="0" smtClean="0">
                          <a:latin typeface="Comic Sans MS" panose="030F0702030302020204" pitchFamily="66" charset="0"/>
                        </a:rPr>
                        <a:t> unique identification</a:t>
                      </a:r>
                      <a:endParaRPr lang="en-US" b="0" dirty="0">
                        <a:latin typeface="Comic Sans MS" panose="030F0702030302020204" pitchFamily="66" charset="0"/>
                      </a:endParaRPr>
                    </a:p>
                  </a:txBody>
                  <a:tcPr/>
                </a:tc>
              </a:tr>
              <a:tr h="640840">
                <a:tc>
                  <a:txBody>
                    <a:bodyPr/>
                    <a:lstStyle/>
                    <a:p>
                      <a:pPr algn="ctr"/>
                      <a:r>
                        <a:rPr lang="en-US" b="0" dirty="0" err="1" smtClean="0">
                          <a:latin typeface="Comic Sans MS" panose="030F0702030302020204" pitchFamily="66" charset="0"/>
                        </a:rPr>
                        <a:t>deliveredDate</a:t>
                      </a:r>
                      <a:endParaRPr lang="en-US" b="0" dirty="0">
                        <a:latin typeface="Comic Sans MS" panose="030F0702030302020204" pitchFamily="66" charset="0"/>
                      </a:endParaRPr>
                    </a:p>
                  </a:txBody>
                  <a:tcPr/>
                </a:tc>
                <a:tc>
                  <a:txBody>
                    <a:bodyPr/>
                    <a:lstStyle/>
                    <a:p>
                      <a:pPr algn="ctr"/>
                      <a:r>
                        <a:rPr lang="en-US" b="0" dirty="0" err="1" smtClean="0">
                          <a:latin typeface="Comic Sans MS" panose="030F0702030302020204" pitchFamily="66" charset="0"/>
                        </a:rPr>
                        <a:t>datetime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64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err="1" smtClean="0">
                          <a:latin typeface="Comic Sans MS" panose="030F0702030302020204" pitchFamily="66" charset="0"/>
                        </a:rPr>
                        <a:t>orderedDate</a:t>
                      </a:r>
                      <a:endParaRPr lang="en-US" b="0" dirty="0" smtClean="0">
                        <a:latin typeface="Comic Sans MS" panose="030F0702030302020204" pitchFamily="66" charset="0"/>
                      </a:endParaRPr>
                    </a:p>
                    <a:p>
                      <a:pPr algn="ctr"/>
                      <a:endParaRPr lang="en-US" b="0" dirty="0">
                        <a:latin typeface="Comic Sans MS" panose="030F0702030302020204" pitchFamily="66" charset="0"/>
                      </a:endParaRPr>
                    </a:p>
                  </a:txBody>
                  <a:tcPr/>
                </a:tc>
                <a:tc>
                  <a:txBody>
                    <a:bodyPr/>
                    <a:lstStyle/>
                    <a:p>
                      <a:pPr algn="ctr"/>
                      <a:r>
                        <a:rPr lang="en-US" b="0" dirty="0" err="1" smtClean="0">
                          <a:latin typeface="Comic Sans MS" panose="030F0702030302020204" pitchFamily="66" charset="0"/>
                        </a:rPr>
                        <a:t>datetime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1106110">
                <a:tc>
                  <a:txBody>
                    <a:bodyPr/>
                    <a:lstStyle/>
                    <a:p>
                      <a:pPr algn="ctr"/>
                      <a:r>
                        <a:rPr lang="en-US" b="0" dirty="0" err="1" smtClean="0">
                          <a:latin typeface="Comic Sans MS" panose="030F0702030302020204" pitchFamily="66" charset="0"/>
                        </a:rPr>
                        <a:t>deliveryStatus</a:t>
                      </a:r>
                      <a:endParaRPr lang="en-US" b="0" dirty="0" smtClean="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Will be used to know the status of delivery</a:t>
                      </a:r>
                      <a:endParaRPr lang="en-US" b="0" dirty="0" smtClean="0">
                        <a:latin typeface="Comic Sans MS" panose="030F0702030302020204" pitchFamily="66" charset="0"/>
                      </a:endParaRPr>
                    </a:p>
                  </a:txBody>
                  <a:tcPr/>
                </a:tc>
              </a:tr>
              <a:tr h="640840">
                <a:tc>
                  <a:txBody>
                    <a:bodyPr/>
                    <a:lstStyle/>
                    <a:p>
                      <a:pPr algn="ctr"/>
                      <a:r>
                        <a:rPr lang="en-US" b="0" dirty="0" err="1" smtClean="0">
                          <a:latin typeface="Comic Sans MS" panose="030F0702030302020204" pitchFamily="66" charset="0"/>
                        </a:rPr>
                        <a:t>customerId</a:t>
                      </a:r>
                      <a:endParaRPr lang="en-US" b="0" dirty="0">
                        <a:latin typeface="Comic Sans MS" panose="030F0702030302020204" pitchFamily="66" charset="0"/>
                      </a:endParaRPr>
                    </a:p>
                  </a:txBody>
                  <a:tcPr/>
                </a:tc>
                <a:tc>
                  <a:txBody>
                    <a:bodyPr/>
                    <a:lstStyle/>
                    <a:p>
                      <a:pPr algn="ctr"/>
                      <a:r>
                        <a:rPr lang="en-US" b="0" dirty="0" err="1" smtClean="0">
                          <a:latin typeface="Comic Sans MS" panose="030F0702030302020204" pitchFamily="66" charset="0"/>
                        </a:rPr>
                        <a:t>int</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Foreign key</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47423298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295</TotalTime>
  <Words>301</Words>
  <Application>Microsoft Office PowerPoint</Application>
  <PresentationFormat>Widescreen</PresentationFormat>
  <Paragraphs>109</Paragraphs>
  <Slides>17</Slides>
  <Notes>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17</vt:i4>
      </vt:variant>
    </vt:vector>
  </HeadingPairs>
  <TitlesOfParts>
    <vt:vector size="29" baseType="lpstr">
      <vt:lpstr>Arial</vt:lpstr>
      <vt:lpstr>Calibri</vt:lpstr>
      <vt:lpstr>Comic Sans MS</vt:lpstr>
      <vt:lpstr>Georgia</vt:lpstr>
      <vt:lpstr>Mangal</vt:lpstr>
      <vt:lpstr>Verdana</vt:lpstr>
      <vt:lpstr>Vrinda</vt:lpstr>
      <vt:lpstr>Wingdings</vt:lpstr>
      <vt:lpstr>Capgemini 2017_Cover slides</vt:lpstr>
      <vt:lpstr>Section slides</vt:lpstr>
      <vt:lpstr>Content Layouts</vt:lpstr>
      <vt:lpstr>Content and Image Layouts</vt:lpstr>
      <vt:lpstr> Deepanshu Joshi(153004)  Shivani Katolkar(152994)  Vignesh R(152978)  Kavya S V(153046) </vt:lpstr>
      <vt:lpstr>PowerPoint Presentation</vt:lpstr>
      <vt:lpstr>PowerPoint Presentation</vt:lpstr>
      <vt:lpstr>PowerPoint Presentation</vt:lpstr>
      <vt:lpstr>PowerPoint Presentation</vt:lpstr>
      <vt:lpstr>PowerPoint Presentation</vt:lpstr>
      <vt:lpstr>   </vt:lpstr>
      <vt:lpstr>Tables : </vt:lpstr>
      <vt:lpstr>PowerPoint Presentation</vt:lpstr>
      <vt:lpstr>Customer Front Page</vt:lpstr>
      <vt:lpstr>Customer Profile</vt:lpstr>
      <vt:lpstr>Edit Profile</vt:lpstr>
      <vt:lpstr>Inbox Page</vt:lpstr>
      <vt:lpstr>Customer Order </vt:lpstr>
      <vt:lpstr>Cart Page</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SV, Kavya</cp:lastModifiedBy>
  <cp:revision>56</cp:revision>
  <dcterms:created xsi:type="dcterms:W3CDTF">2017-10-18T10:34:16Z</dcterms:created>
  <dcterms:modified xsi:type="dcterms:W3CDTF">2018-08-21T06:58:07Z</dcterms:modified>
</cp:coreProperties>
</file>